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4653" autoAdjust="0"/>
  </p:normalViewPr>
  <p:slideViewPr>
    <p:cSldViewPr>
      <p:cViewPr varScale="1">
        <p:scale>
          <a:sx n="115" d="100"/>
          <a:sy n="115" d="100"/>
        </p:scale>
        <p:origin x="-11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3080524009573375E-3"/>
          <c:y val="5.0222891900899923E-2"/>
          <c:w val="0.88533206762337224"/>
          <c:h val="0.8432093193348897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КБ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0" h="0"/>
              <a:bevelB w="0" h="0"/>
            </a:sp3d>
          </c:spPr>
          <c:dLbls>
            <c:dLbl>
              <c:idx val="0"/>
              <c:layout>
                <c:manualLayout>
                  <c:x val="1.3632783739659839E-2"/>
                  <c:y val="-1.6912009776691425E-2"/>
                </c:manualLayout>
              </c:layout>
              <c:tx>
                <c:rich>
                  <a:bodyPr/>
                  <a:lstStyle/>
                  <a:p>
                    <a:r>
                      <a:rPr lang="ru-RU" sz="1300" b="1" dirty="0" smtClean="0"/>
                      <a:t>11 733,8</a:t>
                    </a:r>
                    <a:endParaRPr lang="en-US" sz="1300" b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3738064916570351E-2"/>
                  <c:y val="-1.208008851375729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10 333,8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5016811722480801E-2"/>
                  <c:y val="-7.2480531082543664E-3"/>
                </c:manualLayout>
              </c:layout>
              <c:showVal val="1"/>
            </c:dLbl>
            <c:dLbl>
              <c:idx val="3"/>
              <c:layout>
                <c:manualLayout>
                  <c:x val="9.2355440763699208E-3"/>
                  <c:y val="-9.6640708110057767E-3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01.04.2019 г.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11734</c:v>
                </c:pt>
                <c:pt idx="1">
                  <c:v>10334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Кредиты МФ</c:v>
                </c:pt>
              </c:strCache>
            </c:strRef>
          </c:tx>
          <c:dLbls>
            <c:dLbl>
              <c:idx val="0"/>
              <c:layout>
                <c:manualLayout>
                  <c:x val="2.9568513103063881E-2"/>
                  <c:y val="-1.175795282005703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4 235,3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067144054701069E-2"/>
                  <c:y val="-7.248053108254390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5 713,8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692262843155168E-2"/>
                  <c:y val="-1.2080088513757293E-2"/>
                </c:manualLayout>
              </c:layout>
              <c:showVal val="1"/>
            </c:dLbl>
            <c:dLbl>
              <c:idx val="3"/>
              <c:layout>
                <c:manualLayout>
                  <c:x val="2.996557412991482E-2"/>
                  <c:y val="-3.4226984038810505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01.04.2019 г.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4235</c:v>
                </c:pt>
                <c:pt idx="1">
                  <c:v>5714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Гос.гарантии</c:v>
                </c:pt>
              </c:strCache>
            </c:strRef>
          </c:tx>
          <c:dLbls>
            <c:dLbl>
              <c:idx val="0"/>
              <c:layout>
                <c:manualLayout>
                  <c:x val="2.3861990852240552E-2"/>
                  <c:y val="-8.411773691812020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348,8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8147060872709111E-2"/>
                  <c:y val="-8.4117736918120203E-2"/>
                </c:manualLayout>
              </c:layout>
              <c:showVal val="1"/>
            </c:dLbl>
            <c:dLbl>
              <c:idx val="2"/>
              <c:layout>
                <c:manualLayout>
                  <c:x val="2.4633797751285724E-2"/>
                  <c:y val="-8.3916370403288768E-2"/>
                </c:manualLayout>
              </c:layout>
              <c:showVal val="1"/>
            </c:dLbl>
            <c:dLbl>
              <c:idx val="3"/>
              <c:layout>
                <c:manualLayout>
                  <c:x val="2.664957089330296E-2"/>
                  <c:y val="-7.2158417583231674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01.04.2019 г.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348</c:v>
                </c:pt>
                <c:pt idx="1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Обслуживание долга</c:v>
                </c:pt>
              </c:strCache>
            </c:strRef>
          </c:tx>
          <c:dLbls>
            <c:dLbl>
              <c:idx val="0"/>
              <c:layout>
                <c:manualLayout>
                  <c:x val="2.1863961855478047E-2"/>
                  <c:y val="-1.449610621650870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807,7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0591638593828614E-2"/>
                  <c:y val="-3.484844276561863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248,5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6033572027350534E-2"/>
                  <c:y val="-7.2480531082543907E-3"/>
                </c:manualLayout>
              </c:layout>
              <c:showVal val="1"/>
            </c:dLbl>
            <c:dLbl>
              <c:idx val="3"/>
              <c:layout>
                <c:manualLayout>
                  <c:x val="3.3524741511732847E-2"/>
                  <c:y val="-9.6640708110058253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01.01.2019 г.</c:v>
                </c:pt>
                <c:pt idx="1">
                  <c:v>на 01.04.2019 г.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808</c:v>
                </c:pt>
                <c:pt idx="1">
                  <c:v>249</c:v>
                </c:pt>
              </c:numCache>
            </c:numRef>
          </c:val>
        </c:ser>
        <c:gapWidth val="53"/>
        <c:gapDepth val="56"/>
        <c:shape val="box"/>
        <c:axId val="103570048"/>
        <c:axId val="103596416"/>
        <c:axId val="0"/>
      </c:bar3DChart>
      <c:catAx>
        <c:axId val="103570048"/>
        <c:scaling>
          <c:orientation val="minMax"/>
        </c:scaling>
        <c:axPos val="b"/>
        <c:tickLblPos val="nextTo"/>
        <c:crossAx val="103596416"/>
        <c:crosses val="autoZero"/>
        <c:auto val="1"/>
        <c:lblAlgn val="ctr"/>
        <c:lblOffset val="100"/>
      </c:catAx>
      <c:valAx>
        <c:axId val="103596416"/>
        <c:scaling>
          <c:orientation val="minMax"/>
        </c:scaling>
        <c:delete val="1"/>
        <c:axPos val="l"/>
        <c:maj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ajorGridlines>
        <c:numFmt formatCode="#,##0.0" sourceLinked="1"/>
        <c:tickLblPos val="none"/>
        <c:crossAx val="10357004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4341050146970491"/>
          <c:y val="1.6611580194793196E-2"/>
          <c:w val="0.35658949853029531"/>
          <c:h val="0.3013192978557942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0.17568</cdr:y>
    </cdr:from>
    <cdr:to>
      <cdr:x>0.07438</cdr:x>
      <cdr:y>0.64865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080120" y="1872208"/>
          <a:ext cx="252028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000" b="1" dirty="0" smtClean="0"/>
            <a:t>Млн.руб.</a:t>
          </a:r>
          <a:endParaRPr lang="ru-RU" sz="3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AB1E5-2A3F-408C-AAAB-FA8E74A09F8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2501D-09F6-44C8-BB4F-5F4ABBFF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2501D-09F6-44C8-BB4F-5F4ABBFF84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3916E-2A7F-43C7-94BF-7C89C25A41EA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Структура государственного долга области</a:t>
            </a:r>
            <a:endParaRPr lang="ru-RU" sz="2400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47056" y="836712"/>
          <a:ext cx="849694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522920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16 </a:t>
            </a:r>
            <a:r>
              <a:rPr lang="ru-RU" sz="1400" b="1" dirty="0" smtClean="0"/>
              <a:t>317,9 </a:t>
            </a:r>
            <a:r>
              <a:rPr lang="ru-RU" sz="1400" b="1" dirty="0" smtClean="0"/>
              <a:t>млн.руб.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522920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16 047,6 млн.руб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445224"/>
            <a:ext cx="1403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Отношение государственного долга к собственным доходам бюджета</a:t>
            </a:r>
            <a:endParaRPr lang="ru-R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75656" y="587727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92 </a:t>
            </a:r>
            <a:r>
              <a:rPr lang="ru-RU" dirty="0" smtClean="0"/>
              <a:t>%                          </a:t>
            </a:r>
            <a:r>
              <a:rPr lang="ru-RU" dirty="0" smtClean="0"/>
              <a:t>88%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38</Words>
  <Application>Microsoft Office PowerPoint</Application>
  <PresentationFormat>Экран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Структура государственного долга области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государственного долга области по состоянию на 1 января 2015 года</dc:title>
  <dc:creator>1</dc:creator>
  <cp:lastModifiedBy>1</cp:lastModifiedBy>
  <cp:revision>59</cp:revision>
  <dcterms:created xsi:type="dcterms:W3CDTF">2014-10-09T11:38:14Z</dcterms:created>
  <dcterms:modified xsi:type="dcterms:W3CDTF">2019-05-20T13:52:35Z</dcterms:modified>
</cp:coreProperties>
</file>