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94653" autoAdjust="0"/>
  </p:normalViewPr>
  <p:slideViewPr>
    <p:cSldViewPr>
      <p:cViewPr varScale="1">
        <p:scale>
          <a:sx n="116" d="100"/>
          <a:sy n="116" d="100"/>
        </p:scale>
        <p:origin x="-227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9.3080524009573461E-3"/>
          <c:y val="5.0222891900899923E-2"/>
          <c:w val="0.8853320676233728"/>
          <c:h val="0.8432093193348904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Кредиты КБ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atte">
              <a:bevelT w="0" h="0"/>
              <a:bevelB w="0" h="0"/>
            </a:sp3d>
          </c:spPr>
          <c:dLbls>
            <c:dLbl>
              <c:idx val="0"/>
              <c:layout>
                <c:manualLayout>
                  <c:x val="1.3632783739659848E-2"/>
                  <c:y val="-1.6912009776691425E-2"/>
                </c:manualLayout>
              </c:layout>
              <c:tx>
                <c:rich>
                  <a:bodyPr/>
                  <a:lstStyle/>
                  <a:p>
                    <a:r>
                      <a:rPr lang="ru-RU" sz="1300" b="1" smtClean="0"/>
                      <a:t> 11 733, 8</a:t>
                    </a:r>
                    <a:endParaRPr lang="en-US" sz="1300" b="1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3738064916570351E-2"/>
                  <c:y val="-1.2080088513757309E-2"/>
                </c:manualLayout>
              </c:layout>
              <c:showVal val="1"/>
            </c:dLbl>
            <c:dLbl>
              <c:idx val="2"/>
              <c:layout>
                <c:manualLayout>
                  <c:x val="1.5016811722480801E-2"/>
                  <c:y val="-7.2480531082543794E-3"/>
                </c:manualLayout>
              </c:layout>
              <c:showVal val="1"/>
            </c:dLbl>
            <c:dLbl>
              <c:idx val="3"/>
              <c:layout>
                <c:manualLayout>
                  <c:x val="9.2355440763699382E-3"/>
                  <c:y val="-9.6640708110057767E-3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 01.01.2019 г.</c:v>
                </c:pt>
                <c:pt idx="1">
                  <c:v>на 01.10.2019 г.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11733.8</c:v>
                </c:pt>
                <c:pt idx="1">
                  <c:v>10733.8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Кредиты МФ</c:v>
                </c:pt>
              </c:strCache>
            </c:strRef>
          </c:tx>
          <c:dLbls>
            <c:dLbl>
              <c:idx val="0"/>
              <c:layout>
                <c:manualLayout>
                  <c:x val="2.9568513103063881E-2"/>
                  <c:y val="-1.175795282005703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4235,3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3.2067144054701097E-2"/>
                  <c:y val="-7.2480531082544002E-3"/>
                </c:manualLayout>
              </c:layout>
              <c:showVal val="1"/>
            </c:dLbl>
            <c:dLbl>
              <c:idx val="2"/>
              <c:layout>
                <c:manualLayout>
                  <c:x val="2.692262843155168E-2"/>
                  <c:y val="-1.2080088513757309E-2"/>
                </c:manualLayout>
              </c:layout>
              <c:showVal val="1"/>
            </c:dLbl>
            <c:dLbl>
              <c:idx val="3"/>
              <c:layout>
                <c:manualLayout>
                  <c:x val="2.9965574129914845E-2"/>
                  <c:y val="-3.4226984038810505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 01.01.2019 г.</c:v>
                </c:pt>
                <c:pt idx="1">
                  <c:v>на 01.10.2019 г.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4235.3</c:v>
                </c:pt>
                <c:pt idx="1">
                  <c:v>4584.3999999999996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Гос.гарантии</c:v>
                </c:pt>
              </c:strCache>
            </c:strRef>
          </c:tx>
          <c:dLbls>
            <c:dLbl>
              <c:idx val="0"/>
              <c:layout>
                <c:manualLayout>
                  <c:x val="2.3861990852240552E-2"/>
                  <c:y val="-8.4117736918120203E-2"/>
                </c:manualLayout>
              </c:layout>
              <c:showVal val="1"/>
            </c:dLbl>
            <c:dLbl>
              <c:idx val="1"/>
              <c:layout>
                <c:manualLayout>
                  <c:x val="2.8147060872709139E-2"/>
                  <c:y val="-8.4117736918120203E-2"/>
                </c:manualLayout>
              </c:layout>
              <c:showVal val="1"/>
            </c:dLbl>
            <c:dLbl>
              <c:idx val="2"/>
              <c:layout>
                <c:manualLayout>
                  <c:x val="2.4633797751285762E-2"/>
                  <c:y val="-8.3916370403288768E-2"/>
                </c:manualLayout>
              </c:layout>
              <c:showVal val="1"/>
            </c:dLbl>
            <c:dLbl>
              <c:idx val="3"/>
              <c:layout>
                <c:manualLayout>
                  <c:x val="2.6649570893302992E-2"/>
                  <c:y val="-7.2158417583231771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 01.01.2019 г.</c:v>
                </c:pt>
                <c:pt idx="1">
                  <c:v>на 01.10.2019 г.</c:v>
                </c:pt>
              </c:strCache>
            </c:strRef>
          </c:cat>
          <c:val>
            <c:numRef>
              <c:f>Лист1!$D$2:$D$5</c:f>
              <c:numCache>
                <c:formatCode>#,##0.0</c:formatCode>
                <c:ptCount val="4"/>
                <c:pt idx="0">
                  <c:v>348.8</c:v>
                </c:pt>
                <c:pt idx="1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Обслуживание долга</c:v>
                </c:pt>
              </c:strCache>
            </c:strRef>
          </c:tx>
          <c:dLbls>
            <c:dLbl>
              <c:idx val="0"/>
              <c:layout>
                <c:manualLayout>
                  <c:x val="2.1863961855478068E-2"/>
                  <c:y val="-1.449610621650871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807,7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208629361332743E-2"/>
                  <c:y val="-2.015100174054723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701,7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1.6033572027350541E-2"/>
                  <c:y val="-7.2480531082544002E-3"/>
                </c:manualLayout>
              </c:layout>
              <c:showVal val="1"/>
            </c:dLbl>
            <c:dLbl>
              <c:idx val="3"/>
              <c:layout>
                <c:manualLayout>
                  <c:x val="3.3524741511732847E-2"/>
                  <c:y val="-9.6640708110058322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 01.01.2019 г.</c:v>
                </c:pt>
                <c:pt idx="1">
                  <c:v>на 01.10.2019 г.</c:v>
                </c:pt>
              </c:strCache>
            </c:strRef>
          </c:cat>
          <c:val>
            <c:numRef>
              <c:f>Лист1!$E$2:$E$5</c:f>
              <c:numCache>
                <c:formatCode>#,##0.0</c:formatCode>
                <c:ptCount val="4"/>
                <c:pt idx="0">
                  <c:v>807.7</c:v>
                </c:pt>
                <c:pt idx="1">
                  <c:v>701.7</c:v>
                </c:pt>
              </c:numCache>
            </c:numRef>
          </c:val>
        </c:ser>
        <c:gapWidth val="53"/>
        <c:gapDepth val="56"/>
        <c:shape val="box"/>
        <c:axId val="111791104"/>
        <c:axId val="124330752"/>
        <c:axId val="0"/>
      </c:bar3DChart>
      <c:catAx>
        <c:axId val="111791104"/>
        <c:scaling>
          <c:orientation val="minMax"/>
        </c:scaling>
        <c:axPos val="b"/>
        <c:tickLblPos val="nextTo"/>
        <c:crossAx val="124330752"/>
        <c:crosses val="autoZero"/>
        <c:auto val="1"/>
        <c:lblAlgn val="ctr"/>
        <c:lblOffset val="100"/>
      </c:catAx>
      <c:valAx>
        <c:axId val="124330752"/>
        <c:scaling>
          <c:orientation val="minMax"/>
        </c:scaling>
        <c:delete val="1"/>
        <c:axPos val="l"/>
        <c:majorGridlines>
          <c:spPr>
            <a:ln>
              <a:solidFill>
                <a:schemeClr val="tx2">
                  <a:lumMod val="20000"/>
                  <a:lumOff val="80000"/>
                </a:schemeClr>
              </a:solidFill>
            </a:ln>
          </c:spPr>
        </c:majorGridlines>
        <c:numFmt formatCode="#,##0.0" sourceLinked="1"/>
        <c:tickLblPos val="none"/>
        <c:crossAx val="111791104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ayout>
        <c:manualLayout>
          <c:xMode val="edge"/>
          <c:yMode val="edge"/>
          <c:x val="0.64341050146970491"/>
          <c:y val="1.6611580194793214E-2"/>
          <c:w val="0.35658949853029531"/>
          <c:h val="0.30131929785579453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0.17568</cdr:y>
    </cdr:from>
    <cdr:to>
      <cdr:x>0.07438</cdr:x>
      <cdr:y>0.64865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1080120" y="1872208"/>
          <a:ext cx="2520280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000" b="1" dirty="0" smtClean="0"/>
            <a:t>Млн.руб.</a:t>
          </a:r>
          <a:endParaRPr lang="ru-RU" sz="30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0AB1E5-2A3F-408C-AAAB-FA8E74A09F8D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2501D-09F6-44C8-BB4F-5F4ABBFF84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2501D-09F6-44C8-BB4F-5F4ABBFF84F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3916E-2A7F-43C7-94BF-7C89C25A41EA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63408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Структура государственного долга области</a:t>
            </a:r>
            <a:endParaRPr lang="ru-RU" sz="2400" b="1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39552" y="836712"/>
          <a:ext cx="8604448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87624" y="5229200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16 317,9 млн.руб.</a:t>
            </a:r>
            <a:endParaRPr lang="ru-RU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99792" y="5229200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15 </a:t>
            </a:r>
            <a:r>
              <a:rPr lang="ru-RU" sz="1400" b="1" dirty="0" smtClean="0"/>
              <a:t>318,2  </a:t>
            </a:r>
            <a:r>
              <a:rPr lang="ru-RU" sz="1400" b="1" dirty="0" smtClean="0"/>
              <a:t>млн.руб.</a:t>
            </a:r>
            <a:endParaRPr lang="ru-RU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5445224"/>
            <a:ext cx="1403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Отношение государственного долга к собственным доходам бюджета</a:t>
            </a:r>
            <a:endParaRPr lang="ru-RU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475656" y="5877272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92 %                          </a:t>
            </a:r>
            <a:r>
              <a:rPr lang="ru-RU" dirty="0" smtClean="0"/>
              <a:t>79,8%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40</Words>
  <Application>Microsoft Office PowerPoint</Application>
  <PresentationFormat>Экран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Структура государственного долга области</vt:lpstr>
    </vt:vector>
  </TitlesOfParts>
  <Company>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государственного долга области по состоянию на 1 января 2015 года</dc:title>
  <dc:creator>1</dc:creator>
  <cp:lastModifiedBy>user</cp:lastModifiedBy>
  <cp:revision>63</cp:revision>
  <dcterms:created xsi:type="dcterms:W3CDTF">2014-10-09T11:38:14Z</dcterms:created>
  <dcterms:modified xsi:type="dcterms:W3CDTF">2019-10-14T13:28:56Z</dcterms:modified>
</cp:coreProperties>
</file>