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rawings/drawing1.xml" ContentType="application/vnd.openxmlformats-officedocument.drawingml.chartshapes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4587" autoAdjust="0"/>
    <p:restoredTop sz="94653" autoAdjust="0"/>
  </p:normalViewPr>
  <p:slideViewPr>
    <p:cSldViewPr>
      <p:cViewPr varScale="1">
        <p:scale>
          <a:sx n="118" d="100"/>
          <a:sy n="118" d="100"/>
        </p:scale>
        <p:origin x="-221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_____Microsoft_Office_Excel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rAngAx val="1"/>
    </c:view3D>
    <c:plotArea>
      <c:layout>
        <c:manualLayout>
          <c:layoutTarget val="inner"/>
          <c:xMode val="edge"/>
          <c:yMode val="edge"/>
          <c:x val="9.3080524009573444E-3"/>
          <c:y val="5.0222891900899923E-2"/>
          <c:w val="0.88533206762337269"/>
          <c:h val="0.84320931933489018"/>
        </c:manualLayout>
      </c:layout>
      <c:bar3DChart>
        <c:barDir val="col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Кредиты КБ</c:v>
                </c:pt>
              </c:strCache>
            </c:strRef>
          </c:tx>
          <c:spPr>
            <a:scene3d>
              <a:camera prst="orthographicFront"/>
              <a:lightRig rig="threePt" dir="t"/>
            </a:scene3d>
            <a:sp3d prstMaterial="matte">
              <a:bevelT w="0" h="0"/>
              <a:bevelB w="0" h="0"/>
            </a:sp3d>
          </c:spPr>
          <c:dLbls>
            <c:dLbl>
              <c:idx val="0"/>
              <c:layout>
                <c:manualLayout>
                  <c:x val="1.3632783739659846E-2"/>
                  <c:y val="-1.6912009776691425E-2"/>
                </c:manualLayout>
              </c:layout>
              <c:tx>
                <c:rich>
                  <a:bodyPr/>
                  <a:lstStyle/>
                  <a:p>
                    <a:r>
                      <a:rPr lang="ru-RU" sz="1300" b="1" dirty="0" smtClean="0"/>
                      <a:t>11 733,8</a:t>
                    </a:r>
                    <a:endParaRPr lang="en-US" sz="1300" b="1" dirty="0"/>
                  </a:p>
                </c:rich>
              </c:tx>
              <c:showVal val="1"/>
            </c:dLbl>
            <c:dLbl>
              <c:idx val="1"/>
              <c:layout>
                <c:manualLayout>
                  <c:x val="2.3738064916570351E-2"/>
                  <c:y val="-1.2080088513757305E-2"/>
                </c:manualLayout>
              </c:layout>
              <c:tx>
                <c:rich>
                  <a:bodyPr/>
                  <a:lstStyle/>
                  <a:p>
                    <a:r>
                      <a:rPr lang="ru-RU" dirty="0" smtClean="0"/>
                      <a:t>10 333,8</a:t>
                    </a:r>
                    <a:endParaRPr lang="en-US" dirty="0"/>
                  </a:p>
                </c:rich>
              </c:tx>
              <c:showVal val="1"/>
            </c:dLbl>
            <c:dLbl>
              <c:idx val="2"/>
              <c:layout>
                <c:manualLayout>
                  <c:x val="1.5016811722480801E-2"/>
                  <c:y val="-7.2480531082543759E-3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11 </a:t>
                    </a:r>
                    <a:r>
                      <a:rPr lang="ru-RU" baseline="0" dirty="0" smtClean="0"/>
                      <a:t> 253,7</a:t>
                    </a:r>
                    <a:endParaRPr lang="en-US" dirty="0"/>
                  </a:p>
                </c:rich>
              </c:tx>
              <c:showVal val="1"/>
            </c:dLbl>
            <c:dLbl>
              <c:idx val="3"/>
              <c:layout>
                <c:manualLayout>
                  <c:x val="9.2355440763699313E-3"/>
                  <c:y val="-9.6640708110057767E-3"/>
                </c:manualLayout>
              </c:layout>
              <c:showVal val="1"/>
            </c:dLbl>
            <c:txPr>
              <a:bodyPr/>
              <a:lstStyle/>
              <a:p>
                <a:pPr>
                  <a:defRPr sz="1300" b="1"/>
                </a:pPr>
                <a:endParaRPr lang="ru-RU"/>
              </a:p>
            </c:txPr>
            <c:showVal val="1"/>
          </c:dLbls>
          <c:cat>
            <c:strRef>
              <c:f>Лист1!$A$2:$A$5</c:f>
              <c:strCache>
                <c:ptCount val="3"/>
                <c:pt idx="1">
                  <c:v>на 01.04.2019 г.</c:v>
                </c:pt>
                <c:pt idx="2">
                  <c:v>на 01.04.2020г.</c:v>
                </c:pt>
              </c:strCache>
            </c:strRef>
          </c:cat>
          <c:val>
            <c:numRef>
              <c:f>Лист1!$B$2:$B$5</c:f>
              <c:numCache>
                <c:formatCode>#,##0.0</c:formatCode>
                <c:ptCount val="4"/>
                <c:pt idx="1">
                  <c:v>10334</c:v>
                </c:pt>
                <c:pt idx="2">
                  <c:v>11254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Кредиты МФ</c:v>
                </c:pt>
              </c:strCache>
            </c:strRef>
          </c:tx>
          <c:dLbls>
            <c:dLbl>
              <c:idx val="0"/>
              <c:layout>
                <c:manualLayout>
                  <c:x val="2.9568513103063881E-2"/>
                  <c:y val="-1.1757952820057031E-2"/>
                </c:manualLayout>
              </c:layout>
              <c:tx>
                <c:rich>
                  <a:bodyPr/>
                  <a:lstStyle/>
                  <a:p>
                    <a:r>
                      <a:rPr lang="ru-RU" dirty="0" smtClean="0"/>
                      <a:t>4 235,3</a:t>
                    </a:r>
                    <a:endParaRPr lang="en-US" dirty="0"/>
                  </a:p>
                </c:rich>
              </c:tx>
              <c:showVal val="1"/>
            </c:dLbl>
            <c:dLbl>
              <c:idx val="1"/>
              <c:layout>
                <c:manualLayout>
                  <c:x val="3.206714405470109E-2"/>
                  <c:y val="-7.2480531082543976E-3"/>
                </c:manualLayout>
              </c:layout>
              <c:tx>
                <c:rich>
                  <a:bodyPr/>
                  <a:lstStyle/>
                  <a:p>
                    <a:r>
                      <a:rPr lang="ru-RU" dirty="0" smtClean="0"/>
                      <a:t>5 713,8</a:t>
                    </a:r>
                    <a:endParaRPr lang="en-US" dirty="0"/>
                  </a:p>
                </c:rich>
              </c:tx>
              <c:showVal val="1"/>
            </c:dLbl>
            <c:dLbl>
              <c:idx val="2"/>
              <c:layout>
                <c:manualLayout>
                  <c:x val="2.692262843155168E-2"/>
                  <c:y val="-1.2080088513757305E-2"/>
                </c:manualLayout>
              </c:layout>
              <c:showVal val="1"/>
            </c:dLbl>
            <c:dLbl>
              <c:idx val="3"/>
              <c:layout>
                <c:manualLayout>
                  <c:x val="2.9965574129914841E-2"/>
                  <c:y val="-3.4226984038810505E-2"/>
                </c:manualLayout>
              </c:layout>
              <c:showVal val="1"/>
            </c:dLbl>
            <c:txPr>
              <a:bodyPr/>
              <a:lstStyle/>
              <a:p>
                <a:pPr>
                  <a:defRPr sz="1300" b="1"/>
                </a:pPr>
                <a:endParaRPr lang="ru-RU"/>
              </a:p>
            </c:txPr>
            <c:showVal val="1"/>
          </c:dLbls>
          <c:cat>
            <c:strRef>
              <c:f>Лист1!$A$2:$A$5</c:f>
              <c:strCache>
                <c:ptCount val="3"/>
                <c:pt idx="1">
                  <c:v>на 01.04.2019 г.</c:v>
                </c:pt>
                <c:pt idx="2">
                  <c:v>на 01.04.2020г.</c:v>
                </c:pt>
              </c:strCache>
            </c:strRef>
          </c:cat>
          <c:val>
            <c:numRef>
              <c:f>Лист1!$C$2:$C$5</c:f>
              <c:numCache>
                <c:formatCode>#,##0.0</c:formatCode>
                <c:ptCount val="4"/>
                <c:pt idx="1">
                  <c:v>5714</c:v>
                </c:pt>
                <c:pt idx="2">
                  <c:v>5105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Гос.гарантии</c:v>
                </c:pt>
              </c:strCache>
            </c:strRef>
          </c:tx>
          <c:dLbls>
            <c:dLbl>
              <c:idx val="0"/>
              <c:layout>
                <c:manualLayout>
                  <c:x val="2.3861990852240552E-2"/>
                  <c:y val="-8.4117736918120189E-2"/>
                </c:manualLayout>
              </c:layout>
              <c:tx>
                <c:rich>
                  <a:bodyPr/>
                  <a:lstStyle/>
                  <a:p>
                    <a:r>
                      <a:rPr lang="ru-RU" dirty="0" smtClean="0"/>
                      <a:t>348,8</a:t>
                    </a:r>
                    <a:endParaRPr lang="en-US" dirty="0"/>
                  </a:p>
                </c:rich>
              </c:tx>
              <c:showVal val="1"/>
            </c:dLbl>
            <c:dLbl>
              <c:idx val="1"/>
              <c:layout>
                <c:manualLayout>
                  <c:x val="2.8147060872709129E-2"/>
                  <c:y val="-8.4117736918120189E-2"/>
                </c:manualLayout>
              </c:layout>
              <c:showVal val="1"/>
            </c:dLbl>
            <c:dLbl>
              <c:idx val="2"/>
              <c:layout>
                <c:manualLayout>
                  <c:x val="2.4633797751285755E-2"/>
                  <c:y val="-8.3916370403288768E-2"/>
                </c:manualLayout>
              </c:layout>
              <c:showVal val="1"/>
            </c:dLbl>
            <c:dLbl>
              <c:idx val="3"/>
              <c:layout>
                <c:manualLayout>
                  <c:x val="2.6649570893302985E-2"/>
                  <c:y val="-7.2158417583231743E-2"/>
                </c:manualLayout>
              </c:layout>
              <c:showVal val="1"/>
            </c:dLbl>
            <c:txPr>
              <a:bodyPr/>
              <a:lstStyle/>
              <a:p>
                <a:pPr>
                  <a:defRPr sz="1300" b="1"/>
                </a:pPr>
                <a:endParaRPr lang="ru-RU"/>
              </a:p>
            </c:txPr>
            <c:showVal val="1"/>
          </c:dLbls>
          <c:cat>
            <c:strRef>
              <c:f>Лист1!$A$2:$A$5</c:f>
              <c:strCache>
                <c:ptCount val="3"/>
                <c:pt idx="1">
                  <c:v>на 01.04.2019 г.</c:v>
                </c:pt>
                <c:pt idx="2">
                  <c:v>на 01.04.2020г.</c:v>
                </c:pt>
              </c:strCache>
            </c:strRef>
          </c:cat>
          <c:val>
            <c:numRef>
              <c:f>Лист1!$D$2:$D$5</c:f>
              <c:numCache>
                <c:formatCode>#,##0.0</c:formatCode>
                <c:ptCount val="4"/>
                <c:pt idx="1">
                  <c:v>0</c:v>
                </c:pt>
                <c:pt idx="2">
                  <c:v>0</c:v>
                </c:pt>
              </c:numCache>
            </c:numRef>
          </c:val>
        </c:ser>
        <c:ser>
          <c:idx val="3"/>
          <c:order val="3"/>
          <c:tx>
            <c:strRef>
              <c:f>Лист1!$E$1</c:f>
              <c:strCache>
                <c:ptCount val="1"/>
                <c:pt idx="0">
                  <c:v>Обслуживание долга</c:v>
                </c:pt>
              </c:strCache>
            </c:strRef>
          </c:tx>
          <c:dLbls>
            <c:dLbl>
              <c:idx val="0"/>
              <c:layout>
                <c:manualLayout>
                  <c:x val="2.1863961855478061E-2"/>
                  <c:y val="-1.4496106216508712E-2"/>
                </c:manualLayout>
              </c:layout>
              <c:tx>
                <c:rich>
                  <a:bodyPr/>
                  <a:lstStyle/>
                  <a:p>
                    <a:r>
                      <a:rPr lang="ru-RU" dirty="0" smtClean="0"/>
                      <a:t>807,7</a:t>
                    </a:r>
                    <a:endParaRPr lang="en-US" dirty="0"/>
                  </a:p>
                </c:rich>
              </c:tx>
              <c:showVal val="1"/>
            </c:dLbl>
            <c:dLbl>
              <c:idx val="1"/>
              <c:layout>
                <c:manualLayout>
                  <c:x val="2.0591638593828624E-2"/>
                  <c:y val="-3.4848442765618652E-2"/>
                </c:manualLayout>
              </c:layout>
              <c:tx>
                <c:rich>
                  <a:bodyPr/>
                  <a:lstStyle/>
                  <a:p>
                    <a:r>
                      <a:rPr lang="ru-RU" dirty="0" smtClean="0"/>
                      <a:t>248,5</a:t>
                    </a:r>
                    <a:endParaRPr lang="en-US" dirty="0"/>
                  </a:p>
                </c:rich>
              </c:tx>
              <c:showVal val="1"/>
            </c:dLbl>
            <c:dLbl>
              <c:idx val="2"/>
              <c:layout>
                <c:manualLayout>
                  <c:x val="1.6033572027350541E-2"/>
                  <c:y val="-7.2480531082543976E-3"/>
                </c:manualLayout>
              </c:layout>
              <c:showVal val="1"/>
            </c:dLbl>
            <c:dLbl>
              <c:idx val="3"/>
              <c:layout>
                <c:manualLayout>
                  <c:x val="3.3524741511732847E-2"/>
                  <c:y val="-9.6640708110058305E-3"/>
                </c:manualLayout>
              </c:layout>
              <c:showVal val="1"/>
            </c:dLbl>
            <c:txPr>
              <a:bodyPr/>
              <a:lstStyle/>
              <a:p>
                <a:pPr>
                  <a:defRPr sz="1200" b="1"/>
                </a:pPr>
                <a:endParaRPr lang="ru-RU"/>
              </a:p>
            </c:txPr>
            <c:showVal val="1"/>
          </c:dLbls>
          <c:cat>
            <c:strRef>
              <c:f>Лист1!$A$2:$A$5</c:f>
              <c:strCache>
                <c:ptCount val="3"/>
                <c:pt idx="1">
                  <c:v>на 01.04.2019 г.</c:v>
                </c:pt>
                <c:pt idx="2">
                  <c:v>на 01.04.2020г.</c:v>
                </c:pt>
              </c:strCache>
            </c:strRef>
          </c:cat>
          <c:val>
            <c:numRef>
              <c:f>Лист1!$E$2:$E$5</c:f>
              <c:numCache>
                <c:formatCode>#,##0.0</c:formatCode>
                <c:ptCount val="4"/>
                <c:pt idx="1">
                  <c:v>249</c:v>
                </c:pt>
                <c:pt idx="2">
                  <c:v>238</c:v>
                </c:pt>
              </c:numCache>
            </c:numRef>
          </c:val>
        </c:ser>
        <c:gapWidth val="53"/>
        <c:gapDepth val="56"/>
        <c:shape val="box"/>
        <c:axId val="103180928"/>
        <c:axId val="103211392"/>
        <c:axId val="0"/>
      </c:bar3DChart>
      <c:catAx>
        <c:axId val="103180928"/>
        <c:scaling>
          <c:orientation val="minMax"/>
        </c:scaling>
        <c:axPos val="b"/>
        <c:tickLblPos val="nextTo"/>
        <c:crossAx val="103211392"/>
        <c:crosses val="autoZero"/>
        <c:auto val="1"/>
        <c:lblAlgn val="ctr"/>
        <c:lblOffset val="100"/>
      </c:catAx>
      <c:valAx>
        <c:axId val="103211392"/>
        <c:scaling>
          <c:orientation val="minMax"/>
        </c:scaling>
        <c:delete val="1"/>
        <c:axPos val="l"/>
        <c:majorGridlines>
          <c:spPr>
            <a:ln>
              <a:solidFill>
                <a:schemeClr val="tx2">
                  <a:lumMod val="20000"/>
                  <a:lumOff val="80000"/>
                </a:schemeClr>
              </a:solidFill>
            </a:ln>
          </c:spPr>
        </c:majorGridlines>
        <c:numFmt formatCode="General" sourceLinked="1"/>
        <c:tickLblPos val="none"/>
        <c:crossAx val="103180928"/>
        <c:crosses val="autoZero"/>
        <c:crossBetween val="between"/>
      </c:valAx>
    </c:plotArea>
    <c:legend>
      <c:legendPos val="r"/>
      <c:legendEntry>
        <c:idx val="0"/>
        <c:txPr>
          <a:bodyPr/>
          <a:lstStyle/>
          <a:p>
            <a:pPr>
              <a:defRPr sz="1500" baseline="0"/>
            </a:pPr>
            <a:endParaRPr lang="ru-RU"/>
          </a:p>
        </c:txPr>
      </c:legendEntry>
      <c:legendEntry>
        <c:idx val="1"/>
        <c:txPr>
          <a:bodyPr/>
          <a:lstStyle/>
          <a:p>
            <a:pPr>
              <a:defRPr sz="1500" baseline="0"/>
            </a:pPr>
            <a:endParaRPr lang="ru-RU"/>
          </a:p>
        </c:txPr>
      </c:legendEntry>
      <c:legendEntry>
        <c:idx val="2"/>
        <c:txPr>
          <a:bodyPr/>
          <a:lstStyle/>
          <a:p>
            <a:pPr>
              <a:defRPr sz="1500" baseline="0"/>
            </a:pPr>
            <a:endParaRPr lang="ru-RU"/>
          </a:p>
        </c:txPr>
      </c:legendEntry>
      <c:legendEntry>
        <c:idx val="3"/>
        <c:txPr>
          <a:bodyPr/>
          <a:lstStyle/>
          <a:p>
            <a:pPr>
              <a:defRPr sz="1500" baseline="0"/>
            </a:pPr>
            <a:endParaRPr lang="ru-RU"/>
          </a:p>
        </c:txPr>
      </c:legendEntry>
      <c:layout>
        <c:manualLayout>
          <c:xMode val="edge"/>
          <c:yMode val="edge"/>
          <c:x val="0.64341050146970491"/>
          <c:y val="1.661158019479321E-2"/>
          <c:w val="0.35658949853029531"/>
          <c:h val="0.30131929785579448"/>
        </c:manualLayout>
      </c:layout>
    </c:legend>
    <c:plotVisOnly val="1"/>
  </c:chart>
  <c:txPr>
    <a:bodyPr/>
    <a:lstStyle/>
    <a:p>
      <a:pPr>
        <a:defRPr sz="1800"/>
      </a:pPr>
      <a:endParaRPr lang="ru-RU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</cdr:x>
      <cdr:y>0.17568</cdr:y>
    </cdr:from>
    <cdr:to>
      <cdr:x>0.07438</cdr:x>
      <cdr:y>0.64865</cdr:y>
    </cdr:to>
    <cdr:sp macro="" textlink="">
      <cdr:nvSpPr>
        <cdr:cNvPr id="2" name="TextBox 1"/>
        <cdr:cNvSpPr txBox="1"/>
      </cdr:nvSpPr>
      <cdr:spPr>
        <a:xfrm xmlns:a="http://schemas.openxmlformats.org/drawingml/2006/main" rot="16200000">
          <a:off x="-1080120" y="1872208"/>
          <a:ext cx="2520280" cy="648072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ru-RU" sz="3000" b="1" dirty="0" smtClean="0"/>
            <a:t>Млн.руб.</a:t>
          </a:r>
          <a:endParaRPr lang="ru-RU" sz="3000" b="1" dirty="0"/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E0AB1E5-2A3F-408C-AAAB-FA8E74A09F8D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672501D-09F6-44C8-BB4F-5F4ABBFF84F4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672501D-09F6-44C8-BB4F-5F4ABBFF84F4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E3916E-2A7F-43C7-94BF-7C89C25A41EA}" type="datetimeFigureOut">
              <a:rPr lang="ru-RU" smtClean="0"/>
              <a:pPr/>
              <a:t>21.04.2020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31059C-98D0-4081-988E-D7DB06901FD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274638"/>
            <a:ext cx="8784976" cy="634082"/>
          </a:xfrm>
        </p:spPr>
        <p:txBody>
          <a:bodyPr>
            <a:normAutofit/>
          </a:bodyPr>
          <a:lstStyle/>
          <a:p>
            <a:r>
              <a:rPr lang="ru-RU" sz="2400" b="1" dirty="0" smtClean="0"/>
              <a:t>Структура государственного долга области</a:t>
            </a:r>
            <a:endParaRPr lang="ru-RU" sz="2400" b="1" dirty="0"/>
          </a:p>
        </p:txBody>
      </p:sp>
      <p:graphicFrame>
        <p:nvGraphicFramePr>
          <p:cNvPr id="4" name="Диаграмма 3"/>
          <p:cNvGraphicFramePr/>
          <p:nvPr/>
        </p:nvGraphicFramePr>
        <p:xfrm>
          <a:off x="647056" y="836712"/>
          <a:ext cx="8496944" cy="43204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699792" y="5229200"/>
            <a:ext cx="158417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b="1" dirty="0" smtClean="0"/>
              <a:t>16 047,6 млн.руб.</a:t>
            </a:r>
            <a:endParaRPr lang="ru-RU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4499992" y="5229200"/>
            <a:ext cx="172819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b="1" dirty="0" smtClean="0"/>
              <a:t>16 358,7 млн.руб.</a:t>
            </a:r>
            <a:endParaRPr lang="ru-RU" sz="1400" b="1" dirty="0"/>
          </a:p>
        </p:txBody>
      </p:sp>
      <p:sp>
        <p:nvSpPr>
          <p:cNvPr id="9" name="TextBox 8"/>
          <p:cNvSpPr txBox="1"/>
          <p:nvPr/>
        </p:nvSpPr>
        <p:spPr>
          <a:xfrm>
            <a:off x="0" y="5445224"/>
            <a:ext cx="140364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200" b="1" dirty="0" smtClean="0"/>
              <a:t>Отношение государственного долга к собственным доходам бюджета</a:t>
            </a:r>
            <a:endParaRPr lang="ru-RU" sz="1200" b="1" dirty="0"/>
          </a:p>
        </p:txBody>
      </p:sp>
      <p:sp>
        <p:nvSpPr>
          <p:cNvPr id="14" name="TextBox 13"/>
          <p:cNvSpPr txBox="1"/>
          <p:nvPr/>
        </p:nvSpPr>
        <p:spPr>
          <a:xfrm>
            <a:off x="3131840" y="5805264"/>
            <a:ext cx="43924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84 </a:t>
            </a:r>
            <a:r>
              <a:rPr lang="ru-RU" dirty="0" smtClean="0"/>
              <a:t>%                     75%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</TotalTime>
  <Words>44</Words>
  <Application>Microsoft Office PowerPoint</Application>
  <PresentationFormat>Экран (4:3)</PresentationFormat>
  <Paragraphs>19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Структура государственного долга области</vt:lpstr>
    </vt:vector>
  </TitlesOfParts>
  <Company>2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Структура государственного долга области по состоянию на 1 января 2015 года</dc:title>
  <dc:creator>1</dc:creator>
  <cp:lastModifiedBy>user</cp:lastModifiedBy>
  <cp:revision>64</cp:revision>
  <dcterms:created xsi:type="dcterms:W3CDTF">2014-10-09T11:38:14Z</dcterms:created>
  <dcterms:modified xsi:type="dcterms:W3CDTF">2020-04-21T11:06:29Z</dcterms:modified>
</cp:coreProperties>
</file>

<file path=docProps/thumbnail.jpeg>
</file>